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70" r:id="rId5"/>
    <p:sldId id="259" r:id="rId6"/>
    <p:sldId id="260" r:id="rId7"/>
    <p:sldId id="261" r:id="rId8"/>
    <p:sldId id="262" r:id="rId9"/>
    <p:sldId id="265" r:id="rId10"/>
    <p:sldId id="266" r:id="rId11"/>
    <p:sldId id="267" r:id="rId12"/>
    <p:sldId id="269" r:id="rId13"/>
  </p:sldIdLst>
  <p:sldSz cx="9144000" cy="5143500" type="screen16x9"/>
  <p:notesSz cx="6858000" cy="9144000"/>
  <p:embeddedFontLst>
    <p:embeddedFont>
      <p:font typeface="Manrope" panose="020B0604020202020204" charset="0"/>
      <p:regular r:id="rId15"/>
      <p:bold r:id="rId16"/>
    </p:embeddedFont>
    <p:embeddedFont>
      <p:font typeface="Manrope SemiBold" panose="020B060402020202020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D989AF-C1B6-4077-AB6D-EB304BCF73A9}">
  <a:tblStyle styleId="{90D989AF-C1B6-4077-AB6D-EB304BCF73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>
        <p:scale>
          <a:sx n="125" d="100"/>
          <a:sy n="125" d="100"/>
        </p:scale>
        <p:origin x="1224" y="6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bb6520e7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g3bb6520e7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428D2973-C41D-C233-4652-CBCF90BE0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>
            <a:extLst>
              <a:ext uri="{FF2B5EF4-FFF2-40B4-BE49-F238E27FC236}">
                <a16:creationId xmlns:a16="http://schemas.microsoft.com/office/drawing/2014/main" id="{B3EC7273-AEC9-9019-4DB3-28489E01BF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73B21862-0AF0-2C6F-D560-90FB6C2F21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6650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rawcdn.githack.com/sandeepudeg/AIforBharat/master/AIForall/mobilefriendly_updated.html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scfghgboard –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83675" y="344699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Name :</a:t>
            </a:r>
            <a:r>
              <a:rPr lang="en-US" sz="1600" b="0" i="0" u="none" strike="noStrike" cap="none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 </a:t>
            </a:r>
            <a:r>
              <a:rPr lang="en-US" sz="1600" b="0" i="0" u="none" strike="noStrike" cap="none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Assemblers	</a:t>
            </a:r>
            <a:endParaRPr sz="1600" b="0" i="0" u="none" strike="noStrike" cap="none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83680" y="429816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Problem Statement :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/>
              <a:t>[Professional Track]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 for Rural Innovation &amp; Sustainable Systems</a:t>
            </a:r>
            <a:endParaRPr sz="1600" b="0" i="0" u="none" strike="noStrike" cap="none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83663" y="385445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Leader Name :</a:t>
            </a:r>
            <a:r>
              <a:rPr lang="en-US" sz="1600" b="0" i="0" u="none" strike="noStrike" cap="none" dirty="0">
                <a:solidFill>
                  <a:schemeClr val="tx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 </a:t>
            </a:r>
            <a:r>
              <a:rPr lang="en-US" sz="1600" b="0" i="0" u="none" strike="noStrike" cap="none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Sandeep Udeg</a:t>
            </a:r>
            <a:endParaRPr sz="1600" b="0" i="0" u="none" strike="noStrike" cap="none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125" y="0"/>
            <a:ext cx="903987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"/>
          <p:cNvSpPr txBox="1"/>
          <p:nvPr/>
        </p:nvSpPr>
        <p:spPr>
          <a:xfrm>
            <a:off x="0" y="374680"/>
            <a:ext cx="9144000" cy="46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Estimated implementation cost (1/2)</a:t>
            </a:r>
            <a:endParaRPr sz="700" dirty="0"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i="0" u="none" strike="noStrike" cap="none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aphicFrame>
        <p:nvGraphicFramePr>
          <p:cNvPr id="154" name="Google Shape;154;p23"/>
          <p:cNvGraphicFramePr/>
          <p:nvPr>
            <p:extLst>
              <p:ext uri="{D42A27DB-BD31-4B8C-83A1-F6EECF244321}">
                <p14:modId xmlns:p14="http://schemas.microsoft.com/office/powerpoint/2010/main" val="133589052"/>
              </p:ext>
            </p:extLst>
          </p:nvPr>
        </p:nvGraphicFramePr>
        <p:xfrm>
          <a:off x="1272541" y="753440"/>
          <a:ext cx="6263641" cy="3992490"/>
        </p:xfrm>
        <a:graphic>
          <a:graphicData uri="http://schemas.openxmlformats.org/drawingml/2006/table">
            <a:tbl>
              <a:tblPr>
                <a:noFill/>
                <a:tableStyleId>{90D989AF-C1B6-4077-AB6D-EB304BCF73A9}</a:tableStyleId>
              </a:tblPr>
              <a:tblGrid>
                <a:gridCol w="15659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65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01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10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Layer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Service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Cost Model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0000FF"/>
                          </a:solidFill>
                          <a:latin typeface="+mj-lt"/>
                          <a:sym typeface="Arial"/>
                        </a:rPr>
                        <a:t>Estimated Cost</a:t>
                      </a:r>
                      <a:endParaRPr sz="1000" b="1" i="0" u="none" strike="noStrike" cap="none" dirty="0">
                        <a:solidFill>
                          <a:srgbClr val="0000FF"/>
                        </a:solidFill>
                        <a:latin typeface="+mj-lt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Core Intelligence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Bedrock (Claude 3.5 Sonnet)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Pay-per-inference (tokens)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Moderate - High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Core Intelligence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Titan Embeddings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Pay-per-embedding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Orchestration &amp; Agents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Strands Agents SDK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Open-source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Orchestration &amp; Agents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AWS Lambda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Pay-per-invocation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Very 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Bedrock Knowledge Bases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Usage-based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Arial"/>
                          <a:cs typeface="Arial"/>
                          <a:sym typeface="Arial"/>
                        </a:rPr>
                        <a:t>Amazon Open Search Serverless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Storage + query-based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Moderate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S3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Pay-per-storage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Very Low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Data &amp; Knowledge (RAG)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Amazon DynamoDB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On-demand reads/writes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Low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Interface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Streamlit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Open-source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Interface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Python Runtime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Open-source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Interface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Kiro Tool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Tooling / Dev support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Minimal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800" dirty="0">
                          <a:solidFill>
                            <a:schemeClr val="dk1"/>
                          </a:solidFill>
                        </a:rPr>
                        <a:t>Model Context Protocol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800" dirty="0">
                          <a:solidFill>
                            <a:schemeClr val="dk1"/>
                          </a:solidFill>
                        </a:rPr>
                        <a:t>MCP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Open-source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Free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67112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16020C1-6615-9996-BC84-4608E0B22518}"/>
              </a:ext>
            </a:extLst>
          </p:cNvPr>
          <p:cNvSpPr txBox="1"/>
          <p:nvPr/>
        </p:nvSpPr>
        <p:spPr>
          <a:xfrm>
            <a:off x="822960" y="4707830"/>
            <a:ext cx="6970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b="1" dirty="0">
                <a:solidFill>
                  <a:schemeClr val="tx1"/>
                </a:solidFill>
              </a:rPr>
              <a:t>Notes : </a:t>
            </a:r>
          </a:p>
          <a:p>
            <a:r>
              <a:rPr lang="en-IN" sz="1000" dirty="0"/>
              <a:t>1. Total cost is directly proportional to the number of users.  2. Depending on LLM selected cost can be further optimized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4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/>
        </p:nvSpPr>
        <p:spPr>
          <a:xfrm>
            <a:off x="0" y="420400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Estimated implementation cost (2/2)</a:t>
            </a:r>
            <a:endParaRPr sz="700" dirty="0"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i="0" u="none" strike="noStrike" cap="none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0525" y="792125"/>
            <a:ext cx="4645375" cy="35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/>
          <p:nvPr/>
        </p:nvSpPr>
        <p:spPr>
          <a:xfrm>
            <a:off x="4529545" y="1823825"/>
            <a:ext cx="1641455" cy="1860600"/>
          </a:xfrm>
          <a:prstGeom prst="rect">
            <a:avLst/>
          </a:prstGeom>
          <a:noFill/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80" y="792125"/>
            <a:ext cx="4390924" cy="35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/>
          <p:nvPr/>
        </p:nvSpPr>
        <p:spPr>
          <a:xfrm>
            <a:off x="804575" y="1234700"/>
            <a:ext cx="5189700" cy="5685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4"/>
          <p:cNvSpPr/>
          <p:nvPr/>
        </p:nvSpPr>
        <p:spPr>
          <a:xfrm>
            <a:off x="138621" y="1819259"/>
            <a:ext cx="1566900" cy="1785300"/>
          </a:xfrm>
          <a:prstGeom prst="rect">
            <a:avLst/>
          </a:prstGeom>
          <a:noFill/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4"/>
          <p:cNvSpPr/>
          <p:nvPr/>
        </p:nvSpPr>
        <p:spPr>
          <a:xfrm>
            <a:off x="1711600" y="3962075"/>
            <a:ext cx="2906700" cy="200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367575"/>
            <a:ext cx="5028366" cy="69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/>
        </p:nvSpPr>
        <p:spPr>
          <a:xfrm>
            <a:off x="8218825" y="4385350"/>
            <a:ext cx="876300" cy="60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0000FF"/>
                </a:solidFill>
              </a:rPr>
              <a:t>Scan QR Code to view on Mobile</a:t>
            </a:r>
            <a:endParaRPr sz="900" dirty="0">
              <a:solidFill>
                <a:srgbClr val="0000FF"/>
              </a:solidFill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4572000" y="4881020"/>
            <a:ext cx="3195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</a:rPr>
              <a:t>**it’s only for simulation purposes actual cost may differ on case to case basis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11325" y="4297270"/>
            <a:ext cx="758025" cy="75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>
            <a:hlinkClick r:id="rId8"/>
          </p:cNvPr>
          <p:cNvSpPr/>
          <p:nvPr/>
        </p:nvSpPr>
        <p:spPr>
          <a:xfrm>
            <a:off x="5028375" y="4419100"/>
            <a:ext cx="1921800" cy="532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0000FF"/>
                </a:solidFill>
              </a:rPr>
              <a:t>Please click here to view the Cost Analysis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6" title="AI for Bharddat BANNER –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03875" y="510250"/>
            <a:ext cx="8991600" cy="44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Project Title: Gram-Setu  (Unified Rural Engine)</a:t>
            </a:r>
            <a:endParaRPr sz="764" b="1" dirty="0">
              <a:solidFill>
                <a:srgbClr val="0000FF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Vision</a:t>
            </a:r>
            <a:endParaRPr sz="960" b="1" dirty="0">
              <a:solidFill>
                <a:srgbClr val="0000FF"/>
              </a:solidFill>
              <a:latin typeface="+mj-lt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800" dirty="0">
                <a:solidFill>
                  <a:schemeClr val="dk1"/>
                </a:solidFill>
              </a:rPr>
              <a:t>Gram-Setu is a </a:t>
            </a:r>
            <a:r>
              <a:rPr lang="en-US" sz="900" b="1" dirty="0">
                <a:solidFill>
                  <a:schemeClr val="dk1"/>
                </a:solidFill>
              </a:rPr>
              <a:t>Unified Rural Ecosystem (URE) </a:t>
            </a:r>
            <a:r>
              <a:rPr lang="en-US" sz="800" dirty="0">
                <a:solidFill>
                  <a:schemeClr val="dk1"/>
                </a:solidFill>
              </a:rPr>
              <a:t>platform designed to bridge the digital divide for India’s heartland. Instead of isolated tools, we provide a </a:t>
            </a:r>
            <a:r>
              <a:rPr lang="en-US" sz="900" b="1" dirty="0">
                <a:solidFill>
                  <a:schemeClr val="dk1"/>
                </a:solidFill>
              </a:rPr>
              <a:t>Multi-Agent "Operating System" </a:t>
            </a:r>
            <a:r>
              <a:rPr lang="en-US" sz="800" dirty="0">
                <a:solidFill>
                  <a:schemeClr val="dk1"/>
                </a:solidFill>
              </a:rPr>
              <a:t>that manages the three most critical pillars of rural life: </a:t>
            </a:r>
            <a:r>
              <a:rPr lang="en-US" sz="800" b="1" dirty="0">
                <a:solidFill>
                  <a:schemeClr val="dk1"/>
                </a:solidFill>
              </a:rPr>
              <a:t>Agricultural Health, Government Welfare Access, &amp; Sustainable Resource Management</a:t>
            </a:r>
            <a:r>
              <a:rPr lang="en-US" sz="800" dirty="0">
                <a:solidFill>
                  <a:schemeClr val="dk1"/>
                </a:solidFill>
              </a:rPr>
              <a:t>.</a:t>
            </a:r>
            <a:endParaRPr sz="800" dirty="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Core Solution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800" dirty="0">
                <a:solidFill>
                  <a:schemeClr val="dk1"/>
                </a:solidFill>
              </a:rPr>
              <a:t>Our solution employs a </a:t>
            </a:r>
            <a:r>
              <a:rPr lang="en-US" sz="900" b="1" dirty="0">
                <a:solidFill>
                  <a:schemeClr val="dk1"/>
                </a:solidFill>
              </a:rPr>
              <a:t>Supervisor-Worker Architecture</a:t>
            </a:r>
            <a:r>
              <a:rPr lang="en-US" sz="800" dirty="0">
                <a:solidFill>
                  <a:schemeClr val="dk1"/>
                </a:solidFill>
              </a:rPr>
              <a:t> to act as a proactive digital companion for rural citizens:</a:t>
            </a:r>
            <a:endParaRPr sz="800" b="1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Orchestrator: </a:t>
            </a:r>
            <a:r>
              <a:rPr lang="en-US" sz="800" dirty="0">
                <a:solidFill>
                  <a:schemeClr val="dk1"/>
                </a:solidFill>
              </a:rPr>
              <a:t>A central "Supervisor" agent that manages intent and conversation state, ensuring that data flows seamlessly between domains.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Agri-Expert : </a:t>
            </a:r>
            <a:r>
              <a:rPr lang="en-US" sz="800" dirty="0">
                <a:solidFill>
                  <a:schemeClr val="dk1"/>
                </a:solidFill>
              </a:rPr>
              <a:t>Provides instant crop disease diagnosis using multimodal vision grounded in the Plant Village dataset and connects users to real-time Mandi prices.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Policy-Navigator : </a:t>
            </a:r>
            <a:r>
              <a:rPr lang="en-US" sz="800" dirty="0">
                <a:solidFill>
                  <a:schemeClr val="dk1"/>
                </a:solidFill>
              </a:rPr>
              <a:t>Simplifies complex government schemes (like PM-Kisan and PKVY) using RAG (Retrieval-Augmented Generation) to provide eligibility hallucination-free advice.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Eco-Resource : </a:t>
            </a:r>
            <a:r>
              <a:rPr lang="en-US" sz="800" dirty="0">
                <a:solidFill>
                  <a:schemeClr val="dk1"/>
                </a:solidFill>
              </a:rPr>
              <a:t>Processes soil and weather data to provide precise irrigation and energy schedules, significantly reducing resource waste.</a:t>
            </a:r>
            <a:endParaRPr sz="800" b="1" dirty="0">
              <a:solidFill>
                <a:schemeClr val="dk1"/>
              </a:solidFill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Technical Architecture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Intelligence: </a:t>
            </a:r>
            <a:r>
              <a:rPr lang="en-US" sz="800" dirty="0">
                <a:solidFill>
                  <a:schemeClr val="dk1"/>
                </a:solidFill>
              </a:rPr>
              <a:t>Powered by </a:t>
            </a:r>
            <a:r>
              <a:rPr lang="en-US" sz="900" b="1" dirty="0">
                <a:solidFill>
                  <a:schemeClr val="dk1"/>
                </a:solidFill>
              </a:rPr>
              <a:t>Claude 3.5 Sonnet </a:t>
            </a:r>
            <a:r>
              <a:rPr lang="en-US" sz="800" dirty="0">
                <a:solidFill>
                  <a:schemeClr val="dk1"/>
                </a:solidFill>
              </a:rPr>
              <a:t>via Amazon Bedrock for high-fidelity reasoning.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Orchestration: </a:t>
            </a:r>
            <a:r>
              <a:rPr lang="en-US" sz="800" dirty="0">
                <a:solidFill>
                  <a:schemeClr val="dk1"/>
                </a:solidFill>
              </a:rPr>
              <a:t>Built using the </a:t>
            </a:r>
            <a:r>
              <a:rPr lang="en-US" sz="900" b="1" dirty="0">
                <a:solidFill>
                  <a:schemeClr val="dk1"/>
                </a:solidFill>
              </a:rPr>
              <a:t>Strands Agents SDK </a:t>
            </a:r>
            <a:r>
              <a:rPr lang="en-US" sz="800" dirty="0">
                <a:solidFill>
                  <a:schemeClr val="dk1"/>
                </a:solidFill>
              </a:rPr>
              <a:t>for modular, agentic workflows.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Data Strategy: </a:t>
            </a:r>
            <a:r>
              <a:rPr lang="en-US" sz="800" dirty="0">
                <a:solidFill>
                  <a:schemeClr val="dk1"/>
                </a:solidFill>
              </a:rPr>
              <a:t>Uses </a:t>
            </a:r>
            <a:r>
              <a:rPr lang="en-US" sz="900" b="1" dirty="0">
                <a:solidFill>
                  <a:schemeClr val="dk1"/>
                </a:solidFill>
              </a:rPr>
              <a:t>Amazon S3 </a:t>
            </a:r>
            <a:r>
              <a:rPr lang="en-US" sz="800" dirty="0">
                <a:solidFill>
                  <a:schemeClr val="dk1"/>
                </a:solidFill>
              </a:rPr>
              <a:t>for image and sensor log storage, with </a:t>
            </a:r>
            <a:r>
              <a:rPr lang="en-US" sz="900" b="1" dirty="0">
                <a:solidFill>
                  <a:schemeClr val="dk1"/>
                </a:solidFill>
              </a:rPr>
              <a:t>Bedrock Knowledge Bases </a:t>
            </a:r>
            <a:r>
              <a:rPr lang="en-US" sz="800" dirty="0">
                <a:solidFill>
                  <a:schemeClr val="dk1"/>
                </a:solidFill>
              </a:rPr>
              <a:t>for grounding policy advice in verified datasets.</a:t>
            </a:r>
            <a:endParaRPr sz="800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Responsible AI: </a:t>
            </a:r>
            <a:r>
              <a:rPr lang="en-US" sz="800" dirty="0">
                <a:solidFill>
                  <a:schemeClr val="dk1"/>
                </a:solidFill>
              </a:rPr>
              <a:t>Integrated with </a:t>
            </a:r>
            <a:r>
              <a:rPr lang="en-US" sz="900" b="1" dirty="0">
                <a:solidFill>
                  <a:schemeClr val="dk1"/>
                </a:solidFill>
              </a:rPr>
              <a:t>Bedrock Guardrails </a:t>
            </a:r>
            <a:r>
              <a:rPr lang="en-US" sz="800" dirty="0">
                <a:solidFill>
                  <a:schemeClr val="dk1"/>
                </a:solidFill>
              </a:rPr>
              <a:t>to ensure all advice is safe, culturally sensitive, and </a:t>
            </a:r>
            <a:r>
              <a:rPr lang="en-US" sz="900" b="1" dirty="0">
                <a:solidFill>
                  <a:schemeClr val="dk1"/>
                </a:solidFill>
              </a:rPr>
              <a:t>privacy-compliant.</a:t>
            </a: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b="1" dirty="0">
                <a:solidFill>
                  <a:schemeClr val="dk1"/>
                </a:solidFill>
              </a:rPr>
              <a:t>MCP: </a:t>
            </a:r>
            <a:r>
              <a:rPr lang="en-US" sz="800" dirty="0">
                <a:solidFill>
                  <a:schemeClr val="dk1"/>
                </a:solidFill>
              </a:rPr>
              <a:t>It </a:t>
            </a:r>
            <a:r>
              <a:rPr lang="en-US" sz="900" dirty="0">
                <a:solidFill>
                  <a:schemeClr val="dk1"/>
                </a:solidFill>
              </a:rPr>
              <a:t>allows orchestrator to securely connect to external data source and act as a standardized </a:t>
            </a:r>
            <a:r>
              <a:rPr lang="en-US" sz="900" b="1" dirty="0">
                <a:solidFill>
                  <a:schemeClr val="dk1"/>
                </a:solidFill>
              </a:rPr>
              <a:t>plug and play </a:t>
            </a:r>
            <a:r>
              <a:rPr lang="en-US" sz="900" dirty="0">
                <a:solidFill>
                  <a:schemeClr val="dk1"/>
                </a:solidFill>
              </a:rPr>
              <a:t>interface between Agent and data</a:t>
            </a:r>
            <a:endParaRPr sz="800" b="1" dirty="0">
              <a:solidFill>
                <a:schemeClr val="dk1"/>
              </a:solidFill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Impact &amp; Scalability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200"/>
              </a:spcAft>
              <a:buSzPts val="1100"/>
              <a:buNone/>
            </a:pPr>
            <a:r>
              <a:rPr lang="en-US" sz="800" dirty="0">
                <a:solidFill>
                  <a:schemeClr val="dk1"/>
                </a:solidFill>
              </a:rPr>
              <a:t>Gram-Setu is built to be voice-first and multilingual, making it accessible to users regardless of their literacy level. By optimizing resource use and providing direct market/subsidy linkages, the platform aims to increase net farmer income by</a:t>
            </a:r>
            <a:r>
              <a:rPr lang="en-US" sz="800" b="1" dirty="0">
                <a:solidFill>
                  <a:schemeClr val="dk1"/>
                </a:solidFill>
              </a:rPr>
              <a:t> </a:t>
            </a:r>
            <a:r>
              <a:rPr lang="en-US" sz="900" b="1" dirty="0">
                <a:solidFill>
                  <a:schemeClr val="dk1"/>
                </a:solidFill>
              </a:rPr>
              <a:t>18–22%</a:t>
            </a:r>
            <a:r>
              <a:rPr lang="en-US" sz="900" dirty="0">
                <a:solidFill>
                  <a:schemeClr val="dk1"/>
                </a:solidFill>
              </a:rPr>
              <a:t> </a:t>
            </a:r>
            <a:r>
              <a:rPr lang="en-US" sz="800" dirty="0">
                <a:solidFill>
                  <a:schemeClr val="dk1"/>
                </a:solidFill>
              </a:rPr>
              <a:t>while reducing water consumption by up to </a:t>
            </a:r>
            <a:r>
              <a:rPr lang="en-US" sz="900" b="1" dirty="0">
                <a:solidFill>
                  <a:schemeClr val="dk1"/>
                </a:solidFill>
              </a:rPr>
              <a:t>45%.</a:t>
            </a:r>
            <a:endParaRPr sz="8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8" y="-1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291000" y="616350"/>
            <a:ext cx="8666100" cy="4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Your solution should be able to explain the following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167336" marR="0" lvl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A3DE0"/>
              </a:buClr>
              <a:buSzPts val="965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How different is it from any of the other existing ideas? 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</a:rPr>
              <a:t>Unlike existing siloed </a:t>
            </a:r>
            <a:r>
              <a:rPr lang="en-US" sz="800" dirty="0" err="1">
                <a:solidFill>
                  <a:schemeClr val="dk1"/>
                </a:solidFill>
              </a:rPr>
              <a:t>agri</a:t>
            </a:r>
            <a:r>
              <a:rPr lang="en-US" sz="800" dirty="0">
                <a:solidFill>
                  <a:schemeClr val="dk1"/>
                </a:solidFill>
              </a:rPr>
              <a:t>-tech solutions, our platform unifies multiple rural services into a single AI-driven ecosystem that delivers integrated, actionable decisions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Potential for AI-driven unified decision support not just for specific tasks but for overarching strategy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Holistic integration of data across advisory, environmental, market, and operational layers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 shift from standalone tools or service networks to intelligent ecosystem insights</a:t>
            </a:r>
            <a:endParaRPr sz="800" dirty="0">
              <a:solidFill>
                <a:schemeClr val="dk1"/>
              </a:solidFill>
            </a:endParaRPr>
          </a:p>
          <a:p>
            <a:pPr marL="167336" algn="just">
              <a:lnSpc>
                <a:spcPct val="115000"/>
              </a:lnSpc>
              <a:spcBef>
                <a:spcPts val="1200"/>
              </a:spcBef>
              <a:buClr>
                <a:srgbClr val="1155CC"/>
              </a:buClr>
              <a:buSzPts val="965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How will it be able to solve the problem?</a:t>
            </a:r>
            <a:r>
              <a:rPr lang="en-US" sz="1100" b="1" dirty="0">
                <a:solidFill>
                  <a:srgbClr val="0000FF"/>
                </a:solidFill>
                <a:latin typeface="+mj-lt"/>
                <a:sym typeface="Manrope SemiBold"/>
              </a:rPr>
              <a:t> </a:t>
            </a:r>
            <a:endParaRPr sz="1100" b="1" dirty="0">
              <a:solidFill>
                <a:srgbClr val="0000FF"/>
              </a:solidFill>
              <a:latin typeface="+mj-lt"/>
              <a:sym typeface="Manrope SemiBold"/>
            </a:endParaRPr>
          </a:p>
          <a:p>
            <a:pPr marL="0" marR="0" lvl="0" indent="457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</a:rPr>
              <a:t>By integrating fragmented rural data and applying AI-driven decision intelligence, the platform transforms complex agricultural challenges into clear solutions.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Data Integration from Multiple Sources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AI-Driven Analysis &amp; Intelligence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Actionable Recommendations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Actionable Recommendations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Trade-off Based Decision Making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Continuous Learning &amp; Improvement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167336" lvl="0" algn="just">
              <a:lnSpc>
                <a:spcPct val="115000"/>
              </a:lnSpc>
              <a:spcBef>
                <a:spcPts val="1200"/>
              </a:spcBef>
              <a:buClr>
                <a:srgbClr val="1155CC"/>
              </a:buClr>
              <a:buSzPts val="965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USP of the proposed solution</a:t>
            </a:r>
            <a:r>
              <a:rPr lang="en-US" sz="1100" b="1" dirty="0">
                <a:solidFill>
                  <a:srgbClr val="0000FF"/>
                </a:solidFill>
                <a:latin typeface="+mj-lt"/>
                <a:sym typeface="Manrope SemiBold"/>
              </a:rPr>
              <a:t>  </a:t>
            </a:r>
            <a:endParaRPr sz="1100" b="1" dirty="0">
              <a:solidFill>
                <a:srgbClr val="0000FF"/>
              </a:solidFill>
              <a:latin typeface="+mj-lt"/>
              <a:sym typeface="Manrope SemiBold"/>
            </a:endParaRPr>
          </a:p>
          <a:p>
            <a:pPr marL="45720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</a:rPr>
              <a:t>A unified AI decision ecosystem that transforms fragmented rural data into actionable, intelligent decisions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One Platform, One AI Brain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Trade-Off Aware Decision Intelligence</a:t>
            </a:r>
            <a:endParaRPr sz="800" dirty="0">
              <a:solidFill>
                <a:schemeClr val="dk1"/>
              </a:solidFill>
            </a:endParaRPr>
          </a:p>
          <a:p>
            <a:pPr marL="9144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800" dirty="0">
                <a:solidFill>
                  <a:schemeClr val="dk1"/>
                </a:solidFill>
              </a:rPr>
              <a:t>Ecosystem-Scale Impact</a:t>
            </a: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3A0D540E-1F21-3A54-F1B9-88CD102CD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Artboarddfghjk – 6.png">
            <a:extLst>
              <a:ext uri="{FF2B5EF4-FFF2-40B4-BE49-F238E27FC236}">
                <a16:creationId xmlns:a16="http://schemas.microsoft.com/office/drawing/2014/main" id="{1D016726-FB10-A268-FA8D-49A71A8DC57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8" y="-1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>
            <a:extLst>
              <a:ext uri="{FF2B5EF4-FFF2-40B4-BE49-F238E27FC236}">
                <a16:creationId xmlns:a16="http://schemas.microsoft.com/office/drawing/2014/main" id="{1BB3A0D6-D97A-2DC0-3136-B98F6E6EA9DE}"/>
              </a:ext>
            </a:extLst>
          </p:cNvPr>
          <p:cNvSpPr txBox="1"/>
          <p:nvPr/>
        </p:nvSpPr>
        <p:spPr>
          <a:xfrm>
            <a:off x="55436" y="427666"/>
            <a:ext cx="9033109" cy="4650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IN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Core Differentiator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lang="en-IN"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167336" marR="0" lvl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A3DE0"/>
              </a:buClr>
              <a:buSzPts val="965"/>
            </a:pPr>
            <a:endParaRPr sz="1200" dirty="0">
              <a:solidFill>
                <a:schemeClr val="dk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B53D5AF-C222-FA7B-E80A-6A36E17F0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9840" y="764140"/>
            <a:ext cx="4347317" cy="4299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001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3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25" y="414525"/>
            <a:ext cx="9144000" cy="462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List of features offered by the solution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04F2FE-3F1C-21C0-4771-61A59F065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8370" y="796290"/>
            <a:ext cx="4301490" cy="4242015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80" name="Google Shape;80;p16"/>
          <p:cNvSpPr/>
          <p:nvPr/>
        </p:nvSpPr>
        <p:spPr>
          <a:xfrm>
            <a:off x="2772293" y="2045950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</a:rPr>
              <a:t>1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5614284" y="2045950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</a:rPr>
              <a:t>2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2772293" y="3538317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3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5614284" y="3491135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4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4193288" y="3439700"/>
            <a:ext cx="333300" cy="2577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5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-25" y="497125"/>
            <a:ext cx="9144000" cy="4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Process flow diagram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2800" y="880275"/>
            <a:ext cx="5332776" cy="4167175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92" name="Google Shape;92;p17"/>
          <p:cNvSpPr/>
          <p:nvPr/>
        </p:nvSpPr>
        <p:spPr>
          <a:xfrm>
            <a:off x="5212395" y="4581567"/>
            <a:ext cx="1693200" cy="44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 dirty="0"/>
              <a:t>🟢 Green = Input/Output </a:t>
            </a:r>
            <a:endParaRPr sz="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 dirty="0"/>
              <a:t>🔵 Blue = Agents</a:t>
            </a:r>
            <a:endParaRPr sz="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 dirty="0"/>
              <a:t>🟠 Orange = Data Sources</a:t>
            </a:r>
            <a:endParaRPr sz="7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0" y="471950"/>
            <a:ext cx="9144000" cy="45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Wireframes diagrams of the proposed solution</a:t>
            </a: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99" name="Google Shape;99;p18"/>
          <p:cNvSpPr txBox="1"/>
          <p:nvPr/>
        </p:nvSpPr>
        <p:spPr>
          <a:xfrm rot="-2451197">
            <a:off x="3421380" y="3246120"/>
            <a:ext cx="12394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highlight>
                  <a:srgbClr val="FFFF00"/>
                </a:highlight>
              </a:rPr>
              <a:t>Sandeep</a:t>
            </a: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7708425" y="1399875"/>
            <a:ext cx="1138800" cy="2799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User Provided Input</a:t>
            </a:r>
            <a:endParaRPr sz="70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03900"/>
            <a:ext cx="9144027" cy="39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/>
          <p:nvPr/>
        </p:nvSpPr>
        <p:spPr>
          <a:xfrm>
            <a:off x="1356801" y="3882049"/>
            <a:ext cx="1138824" cy="237901"/>
          </a:xfrm>
          <a:prstGeom prst="wedgeRectCallout">
            <a:avLst>
              <a:gd name="adj1" fmla="val -24814"/>
              <a:gd name="adj2" fmla="val 187049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Crop image upload</a:t>
            </a:r>
            <a:endParaRPr sz="800" dirty="0"/>
          </a:p>
        </p:txBody>
      </p:sp>
      <p:sp>
        <p:nvSpPr>
          <p:cNvPr id="103" name="Google Shape;103;p18"/>
          <p:cNvSpPr/>
          <p:nvPr/>
        </p:nvSpPr>
        <p:spPr>
          <a:xfrm>
            <a:off x="2629750" y="3921775"/>
            <a:ext cx="994200" cy="237900"/>
          </a:xfrm>
          <a:prstGeom prst="wedgeRectCallout">
            <a:avLst>
              <a:gd name="adj1" fmla="val -88420"/>
              <a:gd name="adj2" fmla="val 195007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User voice input</a:t>
            </a:r>
            <a:endParaRPr sz="800" dirty="0"/>
          </a:p>
        </p:txBody>
      </p:sp>
      <p:sp>
        <p:nvSpPr>
          <p:cNvPr id="104" name="Google Shape;104;p18"/>
          <p:cNvSpPr/>
          <p:nvPr/>
        </p:nvSpPr>
        <p:spPr>
          <a:xfrm>
            <a:off x="4572000" y="3978199"/>
            <a:ext cx="842100" cy="237901"/>
          </a:xfrm>
          <a:prstGeom prst="wedgeRectCallout">
            <a:avLst>
              <a:gd name="adj1" fmla="val -88420"/>
              <a:gd name="adj2" fmla="val 195007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User message </a:t>
            </a:r>
            <a:endParaRPr sz="800" dirty="0"/>
          </a:p>
        </p:txBody>
      </p:sp>
      <p:sp>
        <p:nvSpPr>
          <p:cNvPr id="105" name="Google Shape;105;p18"/>
          <p:cNvSpPr/>
          <p:nvPr/>
        </p:nvSpPr>
        <p:spPr>
          <a:xfrm>
            <a:off x="32760" y="1162534"/>
            <a:ext cx="1287900" cy="811045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194850" y="2128650"/>
            <a:ext cx="1138800" cy="279900"/>
          </a:xfrm>
          <a:prstGeom prst="wedgeRectCallout">
            <a:avLst>
              <a:gd name="adj1" fmla="val 757"/>
              <a:gd name="adj2" fmla="val -104609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Navigation to load older communication</a:t>
            </a:r>
            <a:endParaRPr sz="800" dirty="0"/>
          </a:p>
        </p:txBody>
      </p:sp>
      <p:sp>
        <p:nvSpPr>
          <p:cNvPr id="107" name="Google Shape;107;p18"/>
          <p:cNvSpPr/>
          <p:nvPr/>
        </p:nvSpPr>
        <p:spPr>
          <a:xfrm>
            <a:off x="1616275" y="2264175"/>
            <a:ext cx="5591100" cy="13194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2779025" y="1679775"/>
            <a:ext cx="2996400" cy="448850"/>
          </a:xfrm>
          <a:prstGeom prst="wedgeRectCallout">
            <a:avLst>
              <a:gd name="adj1" fmla="val -48098"/>
              <a:gd name="adj2" fmla="val 110332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Agent output providing details of the uploaded images or text, action that needs to be taken for crop and market analysis along with the subsidy information</a:t>
            </a:r>
            <a:endParaRPr sz="800" dirty="0"/>
          </a:p>
        </p:txBody>
      </p:sp>
      <p:sp>
        <p:nvSpPr>
          <p:cNvPr id="109" name="Google Shape;109;p18"/>
          <p:cNvSpPr/>
          <p:nvPr/>
        </p:nvSpPr>
        <p:spPr>
          <a:xfrm>
            <a:off x="7519275" y="583950"/>
            <a:ext cx="1392000" cy="237900"/>
          </a:xfrm>
          <a:prstGeom prst="wedgeRectCallout">
            <a:avLst>
              <a:gd name="adj1" fmla="val 37932"/>
              <a:gd name="adj2" fmla="val 114754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Language selection option</a:t>
            </a:r>
            <a:endParaRPr sz="800" dirty="0"/>
          </a:p>
        </p:txBody>
      </p:sp>
      <p:sp>
        <p:nvSpPr>
          <p:cNvPr id="110" name="Google Shape;110;p18"/>
          <p:cNvSpPr/>
          <p:nvPr/>
        </p:nvSpPr>
        <p:spPr>
          <a:xfrm>
            <a:off x="2225340" y="924634"/>
            <a:ext cx="994200" cy="237900"/>
          </a:xfrm>
          <a:prstGeom prst="wedgeRectCallout">
            <a:avLst>
              <a:gd name="adj1" fmla="val -97349"/>
              <a:gd name="adj2" fmla="val 1211"/>
            </a:avLst>
          </a:prstGeom>
          <a:solidFill>
            <a:srgbClr val="FFC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Application name</a:t>
            </a:r>
            <a:endParaRPr sz="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/>
        </p:nvSpPr>
        <p:spPr>
          <a:xfrm>
            <a:off x="0" y="436825"/>
            <a:ext cx="8522400" cy="47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Architecture diagram of the proposed solution</a:t>
            </a:r>
            <a:endParaRPr sz="1400" b="0" i="0" u="none" strike="noStrike" cap="none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7" name="Google Shape;117;p19" descr="Image of "/>
          <p:cNvSpPr/>
          <p:nvPr/>
        </p:nvSpPr>
        <p:spPr>
          <a:xfrm>
            <a:off x="4419600" y="24193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9" descr="Image of "/>
          <p:cNvSpPr/>
          <p:nvPr/>
        </p:nvSpPr>
        <p:spPr>
          <a:xfrm>
            <a:off x="4572000" y="25717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9" descr="Image of "/>
          <p:cNvSpPr/>
          <p:nvPr/>
        </p:nvSpPr>
        <p:spPr>
          <a:xfrm>
            <a:off x="4724400" y="27241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ABAB12-85F7-4DC9-BC7B-671234831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161" y="820130"/>
            <a:ext cx="6748488" cy="423192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2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 txBox="1"/>
          <p:nvPr/>
        </p:nvSpPr>
        <p:spPr>
          <a:xfrm>
            <a:off x="184725" y="561025"/>
            <a:ext cx="5448900" cy="41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US" sz="1700" b="1" dirty="0">
                <a:solidFill>
                  <a:srgbClr val="0000FF"/>
                </a:solidFill>
                <a:latin typeface="Manrope"/>
                <a:ea typeface="Manrope"/>
                <a:cs typeface="Manrope"/>
                <a:sym typeface="Manrope"/>
              </a:rPr>
              <a:t>Technologies to be used in the solution</a:t>
            </a:r>
            <a:endParaRPr sz="1700" b="1" dirty="0">
              <a:solidFill>
                <a:srgbClr val="0000FF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1. Core Intelligence Layer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Bedrock: </a:t>
            </a:r>
            <a:r>
              <a:rPr lang="en-US" sz="764" dirty="0">
                <a:solidFill>
                  <a:schemeClr val="dk1"/>
                </a:solidFill>
              </a:rPr>
              <a:t>Hosts and manages foundation models securely at scale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Anthropic Claude 3.5 Sonnet: </a:t>
            </a:r>
            <a:r>
              <a:rPr lang="en-US" sz="764" dirty="0">
                <a:solidFill>
                  <a:schemeClr val="dk1"/>
                </a:solidFill>
              </a:rPr>
              <a:t>Handles advanced reasoning and decision-making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Titan Embeddings: </a:t>
            </a:r>
            <a:r>
              <a:rPr lang="en-US" sz="764" dirty="0">
                <a:solidFill>
                  <a:schemeClr val="dk1"/>
                </a:solidFill>
              </a:rPr>
              <a:t>Generates vector embeddings for semantic search</a:t>
            </a:r>
            <a:endParaRPr sz="764" dirty="0">
              <a:solidFill>
                <a:schemeClr val="dk1"/>
              </a:solidFill>
            </a:endParaRPr>
          </a:p>
          <a:p>
            <a:pPr algn="just">
              <a:lnSpc>
                <a:spcPct val="12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2. Orchestration &amp; Agents Layer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Strands Agents SDK:</a:t>
            </a:r>
            <a:r>
              <a:rPr lang="en-US" sz="764" dirty="0">
                <a:solidFill>
                  <a:schemeClr val="dk1"/>
                </a:solidFill>
              </a:rPr>
              <a:t> An open-source framework used to build the Supervisor-Worker agentic architecture</a:t>
            </a:r>
            <a:endParaRPr sz="764" dirty="0">
              <a:solidFill>
                <a:schemeClr val="dk1"/>
              </a:solidFill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AWS Lambda:</a:t>
            </a:r>
            <a:r>
              <a:rPr lang="en-US" sz="764" dirty="0">
                <a:solidFill>
                  <a:schemeClr val="dk1"/>
                </a:solidFill>
              </a:rPr>
              <a:t> Provides serverless compute to execute logic and connect agents to external APIs</a:t>
            </a:r>
            <a:endParaRPr sz="764" dirty="0">
              <a:solidFill>
                <a:schemeClr val="dk1"/>
              </a:solidFill>
            </a:endParaRPr>
          </a:p>
          <a:p>
            <a:pPr algn="just">
              <a:lnSpc>
                <a:spcPct val="13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3. Data &amp; Knowledge (RAG) Layer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Bedrock Knowledge Bases:</a:t>
            </a:r>
            <a:r>
              <a:rPr lang="en-US" sz="764" dirty="0">
                <a:solidFill>
                  <a:schemeClr val="dk1"/>
                </a:solidFill>
              </a:rPr>
              <a:t> Manages the RAG pipeline to link agents to private data source</a:t>
            </a:r>
            <a:endParaRPr sz="764" dirty="0">
              <a:solidFill>
                <a:schemeClr val="dk1"/>
              </a:solidFill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OpenSearch Serverless:</a:t>
            </a:r>
            <a:r>
              <a:rPr lang="en-US" sz="764" dirty="0">
                <a:solidFill>
                  <a:schemeClr val="dk1"/>
                </a:solidFill>
              </a:rPr>
              <a:t> The vector database for low-latency retrieval of government schemes</a:t>
            </a:r>
            <a:endParaRPr sz="764" dirty="0">
              <a:solidFill>
                <a:schemeClr val="dk1"/>
              </a:solidFill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S3:</a:t>
            </a:r>
            <a:r>
              <a:rPr lang="en-US" sz="764" dirty="0">
                <a:solidFill>
                  <a:schemeClr val="dk1"/>
                </a:solidFill>
              </a:rPr>
              <a:t> Scalable object storage for the Plant Village dataset and user-uploaded images</a:t>
            </a:r>
            <a:endParaRPr sz="764" dirty="0">
              <a:solidFill>
                <a:schemeClr val="dk1"/>
              </a:solidFill>
            </a:endParaRPr>
          </a:p>
          <a:p>
            <a:pPr marL="45720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Amazon DynamoDB: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764" dirty="0">
                <a:solidFill>
                  <a:schemeClr val="dk1"/>
                </a:solidFill>
              </a:rPr>
              <a:t>Maintains session state and metadata.</a:t>
            </a:r>
            <a:endParaRPr sz="764" dirty="0">
              <a:solidFill>
                <a:schemeClr val="dk1"/>
              </a:solidFill>
            </a:endParaRPr>
          </a:p>
          <a:p>
            <a:pPr algn="just">
              <a:lnSpc>
                <a:spcPct val="13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1100" b="1" dirty="0">
                <a:solidFill>
                  <a:srgbClr val="0000FF"/>
                </a:solidFill>
                <a:latin typeface="+mj-lt"/>
              </a:rPr>
              <a:t>4. Connectivity &amp; Interface</a:t>
            </a:r>
            <a:endParaRPr sz="1100" b="1" dirty="0">
              <a:solidFill>
                <a:srgbClr val="0000FF"/>
              </a:solidFill>
              <a:latin typeface="+mj-lt"/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 err="1">
                <a:solidFill>
                  <a:schemeClr val="dk1"/>
                </a:solidFill>
              </a:rPr>
              <a:t>Streamlit</a:t>
            </a:r>
            <a:r>
              <a:rPr lang="en-US" sz="764" b="1" dirty="0">
                <a:solidFill>
                  <a:schemeClr val="dk1"/>
                </a:solidFill>
              </a:rPr>
              <a:t>: </a:t>
            </a:r>
            <a:r>
              <a:rPr lang="en-US" sz="764" dirty="0">
                <a:solidFill>
                  <a:schemeClr val="dk1"/>
                </a:solidFill>
              </a:rPr>
              <a:t>User-facing application interface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Python Runtime: </a:t>
            </a:r>
            <a:r>
              <a:rPr lang="en-US" sz="764" dirty="0">
                <a:solidFill>
                  <a:schemeClr val="dk1"/>
                </a:solidFill>
              </a:rPr>
              <a:t>Core execution environment for agent workflows</a:t>
            </a:r>
            <a:endParaRPr sz="764" dirty="0">
              <a:solidFill>
                <a:schemeClr val="dk1"/>
              </a:solidFill>
            </a:endParaRPr>
          </a:p>
          <a:p>
            <a:pPr marL="457200" marR="0" lvl="0" indent="-277164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65"/>
              <a:buChar char="●"/>
            </a:pPr>
            <a:r>
              <a:rPr lang="en-US" sz="764" b="1" dirty="0">
                <a:solidFill>
                  <a:schemeClr val="dk1"/>
                </a:solidFill>
              </a:rPr>
              <a:t>Kiro Tool: </a:t>
            </a:r>
            <a:r>
              <a:rPr lang="en-US" sz="764" dirty="0">
                <a:solidFill>
                  <a:schemeClr val="dk1"/>
                </a:solidFill>
              </a:rPr>
              <a:t>Supports agent monitoring and debugging</a:t>
            </a:r>
            <a:endParaRPr sz="764" dirty="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sz="1700" b="1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9773" y="561037"/>
            <a:ext cx="3024900" cy="419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969</Words>
  <Application>Microsoft Office PowerPoint</Application>
  <PresentationFormat>On-screen Show (16:9)</PresentationFormat>
  <Paragraphs>139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Manrope SemiBold</vt:lpstr>
      <vt:lpstr>Manrope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Sandeep Udeg</dc:creator>
  <cp:lastModifiedBy>Sandeepudeg2025</cp:lastModifiedBy>
  <cp:revision>4</cp:revision>
  <dcterms:modified xsi:type="dcterms:W3CDTF">2026-01-24T16:02:59Z</dcterms:modified>
</cp:coreProperties>
</file>